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8" r:id="rId2"/>
    <p:sldId id="285" r:id="rId3"/>
    <p:sldId id="274" r:id="rId4"/>
    <p:sldId id="275" r:id="rId5"/>
    <p:sldId id="277" r:id="rId6"/>
    <p:sldId id="281" r:id="rId7"/>
    <p:sldId id="282" r:id="rId8"/>
    <p:sldId id="283" r:id="rId9"/>
    <p:sldId id="27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1836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B6EB79-E091-4BEA-A980-D9DFBEF9F209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81FDA24-73F6-4658-81F5-62AFA637307F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Applicant is Hired</a:t>
          </a:r>
          <a:endParaRPr lang="en-US" b="1" dirty="0">
            <a:solidFill>
              <a:schemeClr val="tx1"/>
            </a:solidFill>
          </a:endParaRPr>
        </a:p>
      </dgm:t>
    </dgm:pt>
    <dgm:pt modelId="{7424D5D9-CB84-4D31-BA11-1BCAC51BE044}" type="parTrans" cxnId="{4AD5B5EA-DFB0-4444-9EEB-878D1C53BBA2}">
      <dgm:prSet/>
      <dgm:spPr/>
      <dgm:t>
        <a:bodyPr/>
        <a:lstStyle/>
        <a:p>
          <a:endParaRPr lang="en-US"/>
        </a:p>
      </dgm:t>
    </dgm:pt>
    <dgm:pt modelId="{9F72A9B9-2D64-4415-8D31-E20DBB261CDF}" type="sibTrans" cxnId="{4AD5B5EA-DFB0-4444-9EEB-878D1C53BBA2}">
      <dgm:prSet/>
      <dgm:spPr/>
      <dgm:t>
        <a:bodyPr/>
        <a:lstStyle/>
        <a:p>
          <a:endParaRPr lang="en-US"/>
        </a:p>
      </dgm:t>
    </dgm:pt>
    <dgm:pt modelId="{4B440C89-9521-4362-A3D2-B6F60B6984A3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New Hire Forms Automatically Assigned</a:t>
          </a:r>
          <a:endParaRPr lang="en-US" b="1" dirty="0">
            <a:solidFill>
              <a:schemeClr val="tx1"/>
            </a:solidFill>
          </a:endParaRPr>
        </a:p>
      </dgm:t>
    </dgm:pt>
    <dgm:pt modelId="{F9D4896C-D8EB-42F6-B85A-4943EB347038}" type="parTrans" cxnId="{1BC4B672-BAE9-431A-9636-B5CD4F7C8AA8}">
      <dgm:prSet/>
      <dgm:spPr/>
      <dgm:t>
        <a:bodyPr/>
        <a:lstStyle/>
        <a:p>
          <a:endParaRPr lang="en-US"/>
        </a:p>
      </dgm:t>
    </dgm:pt>
    <dgm:pt modelId="{96AD0E51-2F88-4237-89C1-7AA847E0195C}" type="sibTrans" cxnId="{1BC4B672-BAE9-431A-9636-B5CD4F7C8AA8}">
      <dgm:prSet/>
      <dgm:spPr/>
      <dgm:t>
        <a:bodyPr/>
        <a:lstStyle/>
        <a:p>
          <a:endParaRPr lang="en-US"/>
        </a:p>
      </dgm:t>
    </dgm:pt>
    <dgm:pt modelId="{B72D8C65-B702-46A7-B0AA-19F44445008A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New Hire Completes “Paperwork” Online</a:t>
          </a:r>
          <a:endParaRPr lang="en-US" b="1" dirty="0">
            <a:solidFill>
              <a:schemeClr val="tx1"/>
            </a:solidFill>
          </a:endParaRPr>
        </a:p>
      </dgm:t>
    </dgm:pt>
    <dgm:pt modelId="{A149999F-6454-43F3-9F5E-3ED5713179D1}" type="parTrans" cxnId="{A2078977-B6C4-4870-8CF4-574C67DA88DF}">
      <dgm:prSet/>
      <dgm:spPr/>
      <dgm:t>
        <a:bodyPr/>
        <a:lstStyle/>
        <a:p>
          <a:endParaRPr lang="en-US"/>
        </a:p>
      </dgm:t>
    </dgm:pt>
    <dgm:pt modelId="{E73A5B46-BE27-4B7E-9D7A-03E0CF618959}" type="sibTrans" cxnId="{A2078977-B6C4-4870-8CF4-574C67DA88DF}">
      <dgm:prSet/>
      <dgm:spPr/>
      <dgm:t>
        <a:bodyPr/>
        <a:lstStyle/>
        <a:p>
          <a:endParaRPr lang="en-US"/>
        </a:p>
      </dgm:t>
    </dgm:pt>
    <dgm:pt modelId="{D542AE35-004B-479B-89DB-0BD5DA3105A3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Hiring Manager Approves Paperwork</a:t>
          </a:r>
          <a:endParaRPr lang="en-US" b="1" dirty="0">
            <a:solidFill>
              <a:schemeClr val="tx1"/>
            </a:solidFill>
          </a:endParaRPr>
        </a:p>
      </dgm:t>
    </dgm:pt>
    <dgm:pt modelId="{8183B856-BDF9-4B54-B48B-8FD9198328D1}" type="parTrans" cxnId="{8B71563F-E7FC-41D5-A991-C8026DE9A3E5}">
      <dgm:prSet/>
      <dgm:spPr/>
      <dgm:t>
        <a:bodyPr/>
        <a:lstStyle/>
        <a:p>
          <a:endParaRPr lang="en-US"/>
        </a:p>
      </dgm:t>
    </dgm:pt>
    <dgm:pt modelId="{F7C27DC4-3538-4B71-A574-FFDF99F73622}" type="sibTrans" cxnId="{8B71563F-E7FC-41D5-A991-C8026DE9A3E5}">
      <dgm:prSet/>
      <dgm:spPr/>
      <dgm:t>
        <a:bodyPr/>
        <a:lstStyle/>
        <a:p>
          <a:endParaRPr lang="en-US"/>
        </a:p>
      </dgm:t>
    </dgm:pt>
    <dgm:pt modelId="{6CEF8883-7113-4305-8800-C807F500E39F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Onboard To HR System</a:t>
          </a:r>
          <a:endParaRPr lang="en-US" b="1" dirty="0">
            <a:solidFill>
              <a:schemeClr val="tx1"/>
            </a:solidFill>
          </a:endParaRPr>
        </a:p>
      </dgm:t>
    </dgm:pt>
    <dgm:pt modelId="{F13EEE2C-C403-4066-95C7-A67401A47FAC}" type="parTrans" cxnId="{23D5C2EB-6772-4DEF-B10B-BF9D9F6AA411}">
      <dgm:prSet/>
      <dgm:spPr/>
      <dgm:t>
        <a:bodyPr/>
        <a:lstStyle/>
        <a:p>
          <a:endParaRPr lang="en-US"/>
        </a:p>
      </dgm:t>
    </dgm:pt>
    <dgm:pt modelId="{479B8D91-7C55-4667-92B2-088678DCBA1A}" type="sibTrans" cxnId="{23D5C2EB-6772-4DEF-B10B-BF9D9F6AA411}">
      <dgm:prSet/>
      <dgm:spPr/>
      <dgm:t>
        <a:bodyPr/>
        <a:lstStyle/>
        <a:p>
          <a:endParaRPr lang="en-US"/>
        </a:p>
      </dgm:t>
    </dgm:pt>
    <dgm:pt modelId="{149B6838-DD28-4F5D-9045-27E883233849}" type="pres">
      <dgm:prSet presAssocID="{91B6EB79-E091-4BEA-A980-D9DFBEF9F20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817899-88BF-4D44-8B4C-C1D1628CEEA8}" type="pres">
      <dgm:prSet presAssocID="{F81FDA24-73F6-4658-81F5-62AFA637307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03F687-2E02-40FF-9083-3C9CE341F8DD}" type="pres">
      <dgm:prSet presAssocID="{9F72A9B9-2D64-4415-8D31-E20DBB261CDF}" presName="sibTrans" presStyleLbl="sibTrans2D1" presStyleIdx="0" presStyleCnt="5"/>
      <dgm:spPr/>
      <dgm:t>
        <a:bodyPr/>
        <a:lstStyle/>
        <a:p>
          <a:endParaRPr lang="en-US"/>
        </a:p>
      </dgm:t>
    </dgm:pt>
    <dgm:pt modelId="{4E1052C6-3E40-4267-AF83-54737E51DB1A}" type="pres">
      <dgm:prSet presAssocID="{9F72A9B9-2D64-4415-8D31-E20DBB261CDF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4387283D-5BA9-4CDA-8B4E-897827CA6C61}" type="pres">
      <dgm:prSet presAssocID="{4B440C89-9521-4362-A3D2-B6F60B6984A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BBD8FC-7F30-49B7-B6DD-1092B497710A}" type="pres">
      <dgm:prSet presAssocID="{96AD0E51-2F88-4237-89C1-7AA847E0195C}" presName="sibTrans" presStyleLbl="sibTrans2D1" presStyleIdx="1" presStyleCnt="5"/>
      <dgm:spPr/>
      <dgm:t>
        <a:bodyPr/>
        <a:lstStyle/>
        <a:p>
          <a:endParaRPr lang="en-US"/>
        </a:p>
      </dgm:t>
    </dgm:pt>
    <dgm:pt modelId="{48F32576-78B5-4025-8E33-3D6AA87FEEC3}" type="pres">
      <dgm:prSet presAssocID="{96AD0E51-2F88-4237-89C1-7AA847E0195C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C88F42B6-B844-48D4-9688-81242F375E3B}" type="pres">
      <dgm:prSet presAssocID="{B72D8C65-B702-46A7-B0AA-19F44445008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7A5276-D7B1-4F52-AD57-76BED00C2D27}" type="pres">
      <dgm:prSet presAssocID="{E73A5B46-BE27-4B7E-9D7A-03E0CF618959}" presName="sibTrans" presStyleLbl="sibTrans2D1" presStyleIdx="2" presStyleCnt="5" custLinFactNeighborX="480" custLinFactNeighborY="8151"/>
      <dgm:spPr/>
      <dgm:t>
        <a:bodyPr/>
        <a:lstStyle/>
        <a:p>
          <a:endParaRPr lang="en-US"/>
        </a:p>
      </dgm:t>
    </dgm:pt>
    <dgm:pt modelId="{0A0CBB9F-0665-45F3-A341-68840E398902}" type="pres">
      <dgm:prSet presAssocID="{E73A5B46-BE27-4B7E-9D7A-03E0CF618959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49C37E8C-1153-4A2F-8752-556CD1F3BAEF}" type="pres">
      <dgm:prSet presAssocID="{D542AE35-004B-479B-89DB-0BD5DA3105A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877A3F-AF2E-4121-A54E-383426DFD49B}" type="pres">
      <dgm:prSet presAssocID="{F7C27DC4-3538-4B71-A574-FFDF99F73622}" presName="sibTrans" presStyleLbl="sibTrans2D1" presStyleIdx="3" presStyleCnt="5"/>
      <dgm:spPr/>
      <dgm:t>
        <a:bodyPr/>
        <a:lstStyle/>
        <a:p>
          <a:endParaRPr lang="en-US"/>
        </a:p>
      </dgm:t>
    </dgm:pt>
    <dgm:pt modelId="{03BE0652-4E43-4BE5-A655-E69F72B4CF94}" type="pres">
      <dgm:prSet presAssocID="{F7C27DC4-3538-4B71-A574-FFDF99F73622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831E3E95-8890-4180-88EA-23EA7DB7364B}" type="pres">
      <dgm:prSet presAssocID="{6CEF8883-7113-4305-8800-C807F500E39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7735E4-4116-437C-94FE-4B8F332E3444}" type="pres">
      <dgm:prSet presAssocID="{479B8D91-7C55-4667-92B2-088678DCBA1A}" presName="sibTrans" presStyleLbl="sibTrans2D1" presStyleIdx="4" presStyleCnt="5"/>
      <dgm:spPr/>
      <dgm:t>
        <a:bodyPr/>
        <a:lstStyle/>
        <a:p>
          <a:endParaRPr lang="en-US"/>
        </a:p>
      </dgm:t>
    </dgm:pt>
    <dgm:pt modelId="{043C2B87-CE62-4D29-AD15-E52AB447E416}" type="pres">
      <dgm:prSet presAssocID="{479B8D91-7C55-4667-92B2-088678DCBA1A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462067E4-D657-4DAE-A10A-39779203414F}" type="presOf" srcId="{4B440C89-9521-4362-A3D2-B6F60B6984A3}" destId="{4387283D-5BA9-4CDA-8B4E-897827CA6C61}" srcOrd="0" destOrd="0" presId="urn:microsoft.com/office/officeart/2005/8/layout/cycle2"/>
    <dgm:cxn modelId="{B9054480-3109-4FA4-A42D-C3881723338E}" type="presOf" srcId="{91B6EB79-E091-4BEA-A980-D9DFBEF9F209}" destId="{149B6838-DD28-4F5D-9045-27E883233849}" srcOrd="0" destOrd="0" presId="urn:microsoft.com/office/officeart/2005/8/layout/cycle2"/>
    <dgm:cxn modelId="{14ECBB55-2935-48C4-B586-F5CAB85B4A26}" type="presOf" srcId="{96AD0E51-2F88-4237-89C1-7AA847E0195C}" destId="{16BBD8FC-7F30-49B7-B6DD-1092B497710A}" srcOrd="0" destOrd="0" presId="urn:microsoft.com/office/officeart/2005/8/layout/cycle2"/>
    <dgm:cxn modelId="{52FB8566-11BC-412B-B167-ABA111B38F38}" type="presOf" srcId="{F7C27DC4-3538-4B71-A574-FFDF99F73622}" destId="{27877A3F-AF2E-4121-A54E-383426DFD49B}" srcOrd="0" destOrd="0" presId="urn:microsoft.com/office/officeart/2005/8/layout/cycle2"/>
    <dgm:cxn modelId="{0BBCA33F-97A8-44C5-8582-11893E165B0C}" type="presOf" srcId="{F7C27DC4-3538-4B71-A574-FFDF99F73622}" destId="{03BE0652-4E43-4BE5-A655-E69F72B4CF94}" srcOrd="1" destOrd="0" presId="urn:microsoft.com/office/officeart/2005/8/layout/cycle2"/>
    <dgm:cxn modelId="{0DA7A448-9C07-4D87-AC34-2836CA0A4B38}" type="presOf" srcId="{D542AE35-004B-479B-89DB-0BD5DA3105A3}" destId="{49C37E8C-1153-4A2F-8752-556CD1F3BAEF}" srcOrd="0" destOrd="0" presId="urn:microsoft.com/office/officeart/2005/8/layout/cycle2"/>
    <dgm:cxn modelId="{C6A7C18F-90B1-4723-91D1-9B6406993BF2}" type="presOf" srcId="{479B8D91-7C55-4667-92B2-088678DCBA1A}" destId="{1A7735E4-4116-437C-94FE-4B8F332E3444}" srcOrd="0" destOrd="0" presId="urn:microsoft.com/office/officeart/2005/8/layout/cycle2"/>
    <dgm:cxn modelId="{A5D84E4F-BA8A-480C-AEB8-1ACB03A7951A}" type="presOf" srcId="{B72D8C65-B702-46A7-B0AA-19F44445008A}" destId="{C88F42B6-B844-48D4-9688-81242F375E3B}" srcOrd="0" destOrd="0" presId="urn:microsoft.com/office/officeart/2005/8/layout/cycle2"/>
    <dgm:cxn modelId="{E3E2A105-02B1-4E94-B9D4-5BC2CFFB64FA}" type="presOf" srcId="{E73A5B46-BE27-4B7E-9D7A-03E0CF618959}" destId="{4F7A5276-D7B1-4F52-AD57-76BED00C2D27}" srcOrd="0" destOrd="0" presId="urn:microsoft.com/office/officeart/2005/8/layout/cycle2"/>
    <dgm:cxn modelId="{23D5C2EB-6772-4DEF-B10B-BF9D9F6AA411}" srcId="{91B6EB79-E091-4BEA-A980-D9DFBEF9F209}" destId="{6CEF8883-7113-4305-8800-C807F500E39F}" srcOrd="4" destOrd="0" parTransId="{F13EEE2C-C403-4066-95C7-A67401A47FAC}" sibTransId="{479B8D91-7C55-4667-92B2-088678DCBA1A}"/>
    <dgm:cxn modelId="{4AD5B5EA-DFB0-4444-9EEB-878D1C53BBA2}" srcId="{91B6EB79-E091-4BEA-A980-D9DFBEF9F209}" destId="{F81FDA24-73F6-4658-81F5-62AFA637307F}" srcOrd="0" destOrd="0" parTransId="{7424D5D9-CB84-4D31-BA11-1BCAC51BE044}" sibTransId="{9F72A9B9-2D64-4415-8D31-E20DBB261CDF}"/>
    <dgm:cxn modelId="{8B71563F-E7FC-41D5-A991-C8026DE9A3E5}" srcId="{91B6EB79-E091-4BEA-A980-D9DFBEF9F209}" destId="{D542AE35-004B-479B-89DB-0BD5DA3105A3}" srcOrd="3" destOrd="0" parTransId="{8183B856-BDF9-4B54-B48B-8FD9198328D1}" sibTransId="{F7C27DC4-3538-4B71-A574-FFDF99F73622}"/>
    <dgm:cxn modelId="{D17CA131-A053-42BA-AA13-44F83F8570C4}" type="presOf" srcId="{9F72A9B9-2D64-4415-8D31-E20DBB261CDF}" destId="{4E1052C6-3E40-4267-AF83-54737E51DB1A}" srcOrd="1" destOrd="0" presId="urn:microsoft.com/office/officeart/2005/8/layout/cycle2"/>
    <dgm:cxn modelId="{2566F194-EED6-4D44-A951-544081DA9354}" type="presOf" srcId="{E73A5B46-BE27-4B7E-9D7A-03E0CF618959}" destId="{0A0CBB9F-0665-45F3-A341-68840E398902}" srcOrd="1" destOrd="0" presId="urn:microsoft.com/office/officeart/2005/8/layout/cycle2"/>
    <dgm:cxn modelId="{A2078977-B6C4-4870-8CF4-574C67DA88DF}" srcId="{91B6EB79-E091-4BEA-A980-D9DFBEF9F209}" destId="{B72D8C65-B702-46A7-B0AA-19F44445008A}" srcOrd="2" destOrd="0" parTransId="{A149999F-6454-43F3-9F5E-3ED5713179D1}" sibTransId="{E73A5B46-BE27-4B7E-9D7A-03E0CF618959}"/>
    <dgm:cxn modelId="{1BC4B672-BAE9-431A-9636-B5CD4F7C8AA8}" srcId="{91B6EB79-E091-4BEA-A980-D9DFBEF9F209}" destId="{4B440C89-9521-4362-A3D2-B6F60B6984A3}" srcOrd="1" destOrd="0" parTransId="{F9D4896C-D8EB-42F6-B85A-4943EB347038}" sibTransId="{96AD0E51-2F88-4237-89C1-7AA847E0195C}"/>
    <dgm:cxn modelId="{CA81069F-2786-43EE-B87D-CED37DE5E0FE}" type="presOf" srcId="{96AD0E51-2F88-4237-89C1-7AA847E0195C}" destId="{48F32576-78B5-4025-8E33-3D6AA87FEEC3}" srcOrd="1" destOrd="0" presId="urn:microsoft.com/office/officeart/2005/8/layout/cycle2"/>
    <dgm:cxn modelId="{2DD73298-6FC8-4A91-B7BB-4C6E1DF1C6B4}" type="presOf" srcId="{479B8D91-7C55-4667-92B2-088678DCBA1A}" destId="{043C2B87-CE62-4D29-AD15-E52AB447E416}" srcOrd="1" destOrd="0" presId="urn:microsoft.com/office/officeart/2005/8/layout/cycle2"/>
    <dgm:cxn modelId="{E14E2EBC-ACA7-4C53-905B-574E1C3C9329}" type="presOf" srcId="{6CEF8883-7113-4305-8800-C807F500E39F}" destId="{831E3E95-8890-4180-88EA-23EA7DB7364B}" srcOrd="0" destOrd="0" presId="urn:microsoft.com/office/officeart/2005/8/layout/cycle2"/>
    <dgm:cxn modelId="{5E6E6B49-D33C-4E2F-A5F6-8137D540B8FB}" type="presOf" srcId="{9F72A9B9-2D64-4415-8D31-E20DBB261CDF}" destId="{9B03F687-2E02-40FF-9083-3C9CE341F8DD}" srcOrd="0" destOrd="0" presId="urn:microsoft.com/office/officeart/2005/8/layout/cycle2"/>
    <dgm:cxn modelId="{D958BD3F-1A6C-4276-A61E-8E6D03E82B80}" type="presOf" srcId="{F81FDA24-73F6-4658-81F5-62AFA637307F}" destId="{7D817899-88BF-4D44-8B4C-C1D1628CEEA8}" srcOrd="0" destOrd="0" presId="urn:microsoft.com/office/officeart/2005/8/layout/cycle2"/>
    <dgm:cxn modelId="{AE432665-F175-4B46-81FC-DB2B47555477}" type="presParOf" srcId="{149B6838-DD28-4F5D-9045-27E883233849}" destId="{7D817899-88BF-4D44-8B4C-C1D1628CEEA8}" srcOrd="0" destOrd="0" presId="urn:microsoft.com/office/officeart/2005/8/layout/cycle2"/>
    <dgm:cxn modelId="{F587EB71-D967-4CA5-9D3C-83E6C4029513}" type="presParOf" srcId="{149B6838-DD28-4F5D-9045-27E883233849}" destId="{9B03F687-2E02-40FF-9083-3C9CE341F8DD}" srcOrd="1" destOrd="0" presId="urn:microsoft.com/office/officeart/2005/8/layout/cycle2"/>
    <dgm:cxn modelId="{0CD481E2-E8FB-42B2-8DBB-00BC922211C3}" type="presParOf" srcId="{9B03F687-2E02-40FF-9083-3C9CE341F8DD}" destId="{4E1052C6-3E40-4267-AF83-54737E51DB1A}" srcOrd="0" destOrd="0" presId="urn:microsoft.com/office/officeart/2005/8/layout/cycle2"/>
    <dgm:cxn modelId="{10B8AD08-ADF4-45B0-B28B-5810098A12D1}" type="presParOf" srcId="{149B6838-DD28-4F5D-9045-27E883233849}" destId="{4387283D-5BA9-4CDA-8B4E-897827CA6C61}" srcOrd="2" destOrd="0" presId="urn:microsoft.com/office/officeart/2005/8/layout/cycle2"/>
    <dgm:cxn modelId="{84435AF0-1B6F-4BE7-AC47-85FA902E851E}" type="presParOf" srcId="{149B6838-DD28-4F5D-9045-27E883233849}" destId="{16BBD8FC-7F30-49B7-B6DD-1092B497710A}" srcOrd="3" destOrd="0" presId="urn:microsoft.com/office/officeart/2005/8/layout/cycle2"/>
    <dgm:cxn modelId="{AA09BE64-CA41-4158-BBB6-E00AF1E6C5C8}" type="presParOf" srcId="{16BBD8FC-7F30-49B7-B6DD-1092B497710A}" destId="{48F32576-78B5-4025-8E33-3D6AA87FEEC3}" srcOrd="0" destOrd="0" presId="urn:microsoft.com/office/officeart/2005/8/layout/cycle2"/>
    <dgm:cxn modelId="{5D7B7CD9-DDE4-4031-BC9C-123ACA846559}" type="presParOf" srcId="{149B6838-DD28-4F5D-9045-27E883233849}" destId="{C88F42B6-B844-48D4-9688-81242F375E3B}" srcOrd="4" destOrd="0" presId="urn:microsoft.com/office/officeart/2005/8/layout/cycle2"/>
    <dgm:cxn modelId="{70778F47-1DD4-4ADB-B5F9-3188BC6B74CD}" type="presParOf" srcId="{149B6838-DD28-4F5D-9045-27E883233849}" destId="{4F7A5276-D7B1-4F52-AD57-76BED00C2D27}" srcOrd="5" destOrd="0" presId="urn:microsoft.com/office/officeart/2005/8/layout/cycle2"/>
    <dgm:cxn modelId="{D5D590EC-18EB-47BB-8694-00EC86609021}" type="presParOf" srcId="{4F7A5276-D7B1-4F52-AD57-76BED00C2D27}" destId="{0A0CBB9F-0665-45F3-A341-68840E398902}" srcOrd="0" destOrd="0" presId="urn:microsoft.com/office/officeart/2005/8/layout/cycle2"/>
    <dgm:cxn modelId="{64D27667-32A7-401C-BC32-E7AFEE3FBBD8}" type="presParOf" srcId="{149B6838-DD28-4F5D-9045-27E883233849}" destId="{49C37E8C-1153-4A2F-8752-556CD1F3BAEF}" srcOrd="6" destOrd="0" presId="urn:microsoft.com/office/officeart/2005/8/layout/cycle2"/>
    <dgm:cxn modelId="{658234F1-3620-49E1-B3EA-52F68AB227EA}" type="presParOf" srcId="{149B6838-DD28-4F5D-9045-27E883233849}" destId="{27877A3F-AF2E-4121-A54E-383426DFD49B}" srcOrd="7" destOrd="0" presId="urn:microsoft.com/office/officeart/2005/8/layout/cycle2"/>
    <dgm:cxn modelId="{FC9B9245-F20F-4346-B1B3-CA0738AC9107}" type="presParOf" srcId="{27877A3F-AF2E-4121-A54E-383426DFD49B}" destId="{03BE0652-4E43-4BE5-A655-E69F72B4CF94}" srcOrd="0" destOrd="0" presId="urn:microsoft.com/office/officeart/2005/8/layout/cycle2"/>
    <dgm:cxn modelId="{DF089B41-4D09-4395-95A1-854EE4DE2EAE}" type="presParOf" srcId="{149B6838-DD28-4F5D-9045-27E883233849}" destId="{831E3E95-8890-4180-88EA-23EA7DB7364B}" srcOrd="8" destOrd="0" presId="urn:microsoft.com/office/officeart/2005/8/layout/cycle2"/>
    <dgm:cxn modelId="{B56F0D2C-F206-4FAC-A724-FC827D82CEFA}" type="presParOf" srcId="{149B6838-DD28-4F5D-9045-27E883233849}" destId="{1A7735E4-4116-437C-94FE-4B8F332E3444}" srcOrd="9" destOrd="0" presId="urn:microsoft.com/office/officeart/2005/8/layout/cycle2"/>
    <dgm:cxn modelId="{FB3B6C8E-8811-4233-AFBA-E12B8E19650D}" type="presParOf" srcId="{1A7735E4-4116-437C-94FE-4B8F332E3444}" destId="{043C2B87-CE62-4D29-AD15-E52AB447E41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817899-88BF-4D44-8B4C-C1D1628CEEA8}">
      <dsp:nvSpPr>
        <dsp:cNvPr id="0" name=""/>
        <dsp:cNvSpPr/>
      </dsp:nvSpPr>
      <dsp:spPr>
        <a:xfrm>
          <a:off x="3044130" y="637"/>
          <a:ext cx="1226939" cy="122693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tx1"/>
              </a:solidFill>
            </a:rPr>
            <a:t>Applicant is Hired</a:t>
          </a:r>
          <a:endParaRPr lang="en-US" sz="1100" b="1" kern="1200" dirty="0">
            <a:solidFill>
              <a:schemeClr val="tx1"/>
            </a:solidFill>
          </a:endParaRPr>
        </a:p>
      </dsp:txBody>
      <dsp:txXfrm>
        <a:off x="3044130" y="637"/>
        <a:ext cx="1226939" cy="1226939"/>
      </dsp:txXfrm>
    </dsp:sp>
    <dsp:sp modelId="{9B03F687-2E02-40FF-9083-3C9CE341F8DD}">
      <dsp:nvSpPr>
        <dsp:cNvPr id="0" name=""/>
        <dsp:cNvSpPr/>
      </dsp:nvSpPr>
      <dsp:spPr>
        <a:xfrm rot="2160000">
          <a:off x="4232352" y="943217"/>
          <a:ext cx="326409" cy="4140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2160000">
        <a:off x="4232352" y="943217"/>
        <a:ext cx="326409" cy="414091"/>
      </dsp:txXfrm>
    </dsp:sp>
    <dsp:sp modelId="{4387283D-5BA9-4CDA-8B4E-897827CA6C61}">
      <dsp:nvSpPr>
        <dsp:cNvPr id="0" name=""/>
        <dsp:cNvSpPr/>
      </dsp:nvSpPr>
      <dsp:spPr>
        <a:xfrm>
          <a:off x="4534991" y="1083811"/>
          <a:ext cx="1226939" cy="1226939"/>
        </a:xfrm>
        <a:prstGeom prst="ellipse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tx1"/>
              </a:solidFill>
            </a:rPr>
            <a:t>New Hire Forms Automatically Assigned</a:t>
          </a:r>
          <a:endParaRPr lang="en-US" sz="1100" b="1" kern="1200" dirty="0">
            <a:solidFill>
              <a:schemeClr val="tx1"/>
            </a:solidFill>
          </a:endParaRPr>
        </a:p>
      </dsp:txBody>
      <dsp:txXfrm>
        <a:off x="4534991" y="1083811"/>
        <a:ext cx="1226939" cy="1226939"/>
      </dsp:txXfrm>
    </dsp:sp>
    <dsp:sp modelId="{16BBD8FC-7F30-49B7-B6DD-1092B497710A}">
      <dsp:nvSpPr>
        <dsp:cNvPr id="0" name=""/>
        <dsp:cNvSpPr/>
      </dsp:nvSpPr>
      <dsp:spPr>
        <a:xfrm rot="6480000">
          <a:off x="4703382" y="2357755"/>
          <a:ext cx="326409" cy="4140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6480000">
        <a:off x="4703382" y="2357755"/>
        <a:ext cx="326409" cy="414091"/>
      </dsp:txXfrm>
    </dsp:sp>
    <dsp:sp modelId="{C88F42B6-B844-48D4-9688-81242F375E3B}">
      <dsp:nvSpPr>
        <dsp:cNvPr id="0" name=""/>
        <dsp:cNvSpPr/>
      </dsp:nvSpPr>
      <dsp:spPr>
        <a:xfrm>
          <a:off x="3965533" y="2836423"/>
          <a:ext cx="1226939" cy="1226939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tx1"/>
              </a:solidFill>
            </a:rPr>
            <a:t>New Hire Completes “Paperwork” Online</a:t>
          </a:r>
          <a:endParaRPr lang="en-US" sz="1100" b="1" kern="1200" dirty="0">
            <a:solidFill>
              <a:schemeClr val="tx1"/>
            </a:solidFill>
          </a:endParaRPr>
        </a:p>
      </dsp:txBody>
      <dsp:txXfrm>
        <a:off x="3965533" y="2836423"/>
        <a:ext cx="1226939" cy="1226939"/>
      </dsp:txXfrm>
    </dsp:sp>
    <dsp:sp modelId="{4F7A5276-D7B1-4F52-AD57-76BED00C2D27}">
      <dsp:nvSpPr>
        <dsp:cNvPr id="0" name=""/>
        <dsp:cNvSpPr/>
      </dsp:nvSpPr>
      <dsp:spPr>
        <a:xfrm rot="10800000">
          <a:off x="3505200" y="3276599"/>
          <a:ext cx="326409" cy="4140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3505200" y="3276599"/>
        <a:ext cx="326409" cy="414091"/>
      </dsp:txXfrm>
    </dsp:sp>
    <dsp:sp modelId="{49C37E8C-1153-4A2F-8752-556CD1F3BAEF}">
      <dsp:nvSpPr>
        <dsp:cNvPr id="0" name=""/>
        <dsp:cNvSpPr/>
      </dsp:nvSpPr>
      <dsp:spPr>
        <a:xfrm>
          <a:off x="2122727" y="2836423"/>
          <a:ext cx="1226939" cy="1226939"/>
        </a:xfrm>
        <a:prstGeom prst="ellipse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tx1"/>
              </a:solidFill>
            </a:rPr>
            <a:t>Hiring Manager Approves Paperwork</a:t>
          </a:r>
          <a:endParaRPr lang="en-US" sz="1100" b="1" kern="1200" dirty="0">
            <a:solidFill>
              <a:schemeClr val="tx1"/>
            </a:solidFill>
          </a:endParaRPr>
        </a:p>
      </dsp:txBody>
      <dsp:txXfrm>
        <a:off x="2122727" y="2836423"/>
        <a:ext cx="1226939" cy="1226939"/>
      </dsp:txXfrm>
    </dsp:sp>
    <dsp:sp modelId="{27877A3F-AF2E-4121-A54E-383426DFD49B}">
      <dsp:nvSpPr>
        <dsp:cNvPr id="0" name=""/>
        <dsp:cNvSpPr/>
      </dsp:nvSpPr>
      <dsp:spPr>
        <a:xfrm rot="15120000">
          <a:off x="2291118" y="2375326"/>
          <a:ext cx="326409" cy="4140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5120000">
        <a:off x="2291118" y="2375326"/>
        <a:ext cx="326409" cy="414091"/>
      </dsp:txXfrm>
    </dsp:sp>
    <dsp:sp modelId="{831E3E95-8890-4180-88EA-23EA7DB7364B}">
      <dsp:nvSpPr>
        <dsp:cNvPr id="0" name=""/>
        <dsp:cNvSpPr/>
      </dsp:nvSpPr>
      <dsp:spPr>
        <a:xfrm>
          <a:off x="1553269" y="1083811"/>
          <a:ext cx="1226939" cy="1226939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tx1"/>
              </a:solidFill>
            </a:rPr>
            <a:t>Onboard To HR System</a:t>
          </a:r>
          <a:endParaRPr lang="en-US" sz="1100" b="1" kern="1200" dirty="0">
            <a:solidFill>
              <a:schemeClr val="tx1"/>
            </a:solidFill>
          </a:endParaRPr>
        </a:p>
      </dsp:txBody>
      <dsp:txXfrm>
        <a:off x="1553269" y="1083811"/>
        <a:ext cx="1226939" cy="1226939"/>
      </dsp:txXfrm>
    </dsp:sp>
    <dsp:sp modelId="{1A7735E4-4116-437C-94FE-4B8F332E3444}">
      <dsp:nvSpPr>
        <dsp:cNvPr id="0" name=""/>
        <dsp:cNvSpPr/>
      </dsp:nvSpPr>
      <dsp:spPr>
        <a:xfrm rot="19440000">
          <a:off x="2741491" y="954077"/>
          <a:ext cx="326409" cy="4140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9440000">
        <a:off x="2741491" y="954077"/>
        <a:ext cx="326409" cy="4140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8B15B-E4B9-4DFA-A7E4-7738589F7E8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4A77C-9EE6-475F-90DD-F479787CAA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49689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3F05E-E530-4508-8EEC-EABEC1EBFA19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DFCC84-1989-4F2F-BF0A-62E3692DA3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1925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C101-675D-4D70-9AB1-D593C903511E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5007-5637-4998-979B-1FF1EC08E7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4511390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C101-675D-4D70-9AB1-D593C903511E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5007-5637-4998-979B-1FF1EC08E7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200581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C101-675D-4D70-9AB1-D593C903511E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5007-5637-4998-979B-1FF1EC08E7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545224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C101-675D-4D70-9AB1-D593C903511E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5007-5637-4998-979B-1FF1EC08E7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4723134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C101-675D-4D70-9AB1-D593C903511E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5007-5637-4998-979B-1FF1EC08E7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0876367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C101-675D-4D70-9AB1-D593C903511E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5007-5637-4998-979B-1FF1EC08E7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187938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C101-675D-4D70-9AB1-D593C903511E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5007-5637-4998-979B-1FF1EC08E7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9731366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C101-675D-4D70-9AB1-D593C903511E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5007-5637-4998-979B-1FF1EC08E7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2821351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C101-675D-4D70-9AB1-D593C903511E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5007-5637-4998-979B-1FF1EC08E7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881396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C101-675D-4D70-9AB1-D593C903511E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5007-5637-4998-979B-1FF1EC08E7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4597704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C101-675D-4D70-9AB1-D593C903511E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5007-5637-4998-979B-1FF1EC08E7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5352988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8C101-675D-4D70-9AB1-D593C903511E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B5007-5637-4998-979B-1FF1EC08E7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8456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1905000"/>
            <a:ext cx="9144000" cy="1938992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0" dirty="0" smtClean="0">
                <a:solidFill>
                  <a:schemeClr val="bg1"/>
                </a:solidFill>
                <a:latin typeface="Expressway Free" panose="02000506030000020004" pitchFamily="2" charset="0"/>
              </a:rPr>
              <a:t>iRecruit</a:t>
            </a:r>
            <a:endParaRPr lang="en-US" sz="12000" dirty="0">
              <a:solidFill>
                <a:schemeClr val="bg1"/>
              </a:solidFill>
              <a:latin typeface="Expressway Free" panose="02000506030000020004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172200"/>
            <a:ext cx="9144000" cy="707886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www.iRecruit-Software.com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18482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0070C0"/>
                </a:solidFill>
                <a:latin typeface="Expressway Free" panose="02000506030000020004" pitchFamily="2" charset="0"/>
              </a:rPr>
              <a:t>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xpressway Free" panose="02000506030000020004" pitchFamily="2" charset="0"/>
              </a:rPr>
              <a:t>Recruit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xpressway Free" panose="02000506030000020004" pitchFamily="2" charset="0"/>
              </a:rPr>
            </a:br>
            <a:r>
              <a:rPr lang="en-US" b="1" dirty="0" smtClean="0"/>
              <a:t> 	  </a:t>
            </a:r>
            <a:r>
              <a:rPr lang="en-US" b="1" dirty="0" smtClean="0"/>
              <a:t>7 </a:t>
            </a:r>
            <a:r>
              <a:rPr lang="en-US" b="1" dirty="0" smtClean="0"/>
              <a:t>New</a:t>
            </a:r>
            <a:r>
              <a:rPr lang="en-US" b="1" dirty="0" smtClean="0">
                <a:solidFill>
                  <a:srgbClr val="0070C0"/>
                </a:solidFill>
              </a:rPr>
              <a:t> i</a:t>
            </a:r>
            <a:r>
              <a:rPr lang="en-US" b="1" dirty="0" smtClean="0"/>
              <a:t>Connect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5344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MyiRecruit Portal</a:t>
            </a:r>
          </a:p>
          <a:p>
            <a:r>
              <a:rPr lang="en-US" dirty="0" smtClean="0"/>
              <a:t>HR &amp; Hiring Manager Internal </a:t>
            </a:r>
            <a:r>
              <a:rPr lang="en-US" dirty="0" smtClean="0"/>
              <a:t>Forms </a:t>
            </a:r>
            <a:r>
              <a:rPr lang="en-US" dirty="0" smtClean="0"/>
              <a:t>i.e.   Assessments Forms</a:t>
            </a:r>
            <a:endParaRPr lang="en-US" dirty="0" smtClean="0"/>
          </a:p>
          <a:p>
            <a:r>
              <a:rPr lang="en-US" dirty="0" smtClean="0"/>
              <a:t>Company Forms – Background Checks,</a:t>
            </a:r>
            <a:r>
              <a:rPr lang="en-US" dirty="0" smtClean="0"/>
              <a:t> </a:t>
            </a:r>
            <a:r>
              <a:rPr lang="en-US" dirty="0" smtClean="0"/>
              <a:t>Employment </a:t>
            </a:r>
            <a:r>
              <a:rPr lang="en-US" dirty="0" smtClean="0"/>
              <a:t>Agreements, Etc, Etc, Etc.</a:t>
            </a:r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 smtClean="0"/>
              <a:t>Federal, I9, W4 </a:t>
            </a:r>
            <a:r>
              <a:rPr lang="en-US" dirty="0" smtClean="0"/>
              <a:t>&amp; State </a:t>
            </a:r>
            <a:r>
              <a:rPr lang="en-US" dirty="0" smtClean="0"/>
              <a:t>W4 Forms</a:t>
            </a:r>
            <a:endParaRPr lang="en-US" dirty="0" smtClean="0"/>
          </a:p>
          <a:p>
            <a:r>
              <a:rPr lang="en-US" dirty="0" smtClean="0"/>
              <a:t>Electronic </a:t>
            </a:r>
            <a:r>
              <a:rPr lang="en-US" dirty="0" smtClean="0"/>
              <a:t>Vault - Storage</a:t>
            </a:r>
            <a:endParaRPr lang="en-US" dirty="0" smtClean="0"/>
          </a:p>
          <a:p>
            <a:r>
              <a:rPr lang="en-US" dirty="0" smtClean="0"/>
              <a:t>Workflow, Status &amp; </a:t>
            </a:r>
            <a:r>
              <a:rPr lang="en-US" dirty="0" smtClean="0"/>
              <a:t>Notification</a:t>
            </a:r>
          </a:p>
          <a:p>
            <a:r>
              <a:rPr lang="en-US" dirty="0" smtClean="0"/>
              <a:t>Ability to export to HR &amp; Payroll Systems </a:t>
            </a:r>
            <a:endParaRPr lang="en-US" dirty="0"/>
          </a:p>
        </p:txBody>
      </p:sp>
    </p:spTree>
  </p:cSld>
  <p:clrMapOvr>
    <a:masterClrMapping/>
  </p:clrMapOvr>
  <p:transition spd="med" advClick="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84632" y="9144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New</a:t>
            </a:r>
            <a:r>
              <a:rPr lang="en-US" b="1" dirty="0" smtClean="0">
                <a:solidFill>
                  <a:srgbClr val="0070C0"/>
                </a:solidFill>
              </a:rPr>
              <a:t> i</a:t>
            </a:r>
            <a:r>
              <a:rPr lang="en-US" b="1" dirty="0" smtClean="0"/>
              <a:t>Connect Internal Forms Creation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1524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0070C0"/>
                </a:solidFill>
                <a:latin typeface="Expressway Free" panose="02000506030000020004" pitchFamily="2" charset="0"/>
              </a:rPr>
              <a:t>i</a:t>
            </a:r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xpressway Free" panose="02000506030000020004" pitchFamily="2" charset="0"/>
              </a:rPr>
              <a:t>Recruit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Expressway Free" panose="02000506030000020004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600" y="304799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TM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791200" y="640080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www.irecruit-software.com</a:t>
            </a:r>
            <a:endParaRPr lang="en-US" sz="2000" dirty="0"/>
          </a:p>
        </p:txBody>
      </p:sp>
      <p:pic>
        <p:nvPicPr>
          <p:cNvPr id="1026" name="Picture 2" descr="http://www.integritydirectmortgage.com/wp-content/uploads/2012/10/checklis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273" y="2030240"/>
            <a:ext cx="3951727" cy="3389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5000655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400" dirty="0"/>
              <a:t>Create </a:t>
            </a:r>
            <a:r>
              <a:rPr lang="en-US" sz="3400" dirty="0" smtClean="0"/>
              <a:t>your Best Practices </a:t>
            </a:r>
            <a:r>
              <a:rPr lang="en-US" sz="3400" dirty="0"/>
              <a:t>for interviews</a:t>
            </a:r>
          </a:p>
          <a:p>
            <a:pPr>
              <a:buFont typeface="Wingdings" pitchFamily="2" charset="2"/>
              <a:buChar char="ü"/>
            </a:pPr>
            <a:r>
              <a:rPr lang="en-US" sz="3400" dirty="0" smtClean="0"/>
              <a:t>Phone Screen Questionnaires </a:t>
            </a:r>
          </a:p>
          <a:p>
            <a:pPr>
              <a:buFont typeface="Wingdings" pitchFamily="2" charset="2"/>
              <a:buChar char="ü"/>
            </a:pPr>
            <a:r>
              <a:rPr lang="en-US" sz="3400" dirty="0" smtClean="0"/>
              <a:t>Requests </a:t>
            </a:r>
            <a:r>
              <a:rPr lang="en-US" sz="3400" dirty="0"/>
              <a:t>for additional information</a:t>
            </a:r>
          </a:p>
          <a:p>
            <a:pPr>
              <a:buFont typeface="Wingdings" pitchFamily="2" charset="2"/>
              <a:buChar char="ü"/>
            </a:pPr>
            <a:r>
              <a:rPr lang="en-US" sz="3400" dirty="0" smtClean="0"/>
              <a:t>Why selecting candidate</a:t>
            </a:r>
            <a:endParaRPr lang="en-US" sz="3400" dirty="0"/>
          </a:p>
          <a:p>
            <a:pPr>
              <a:buFont typeface="Wingdings" pitchFamily="2" charset="2"/>
              <a:buChar char="ü"/>
            </a:pPr>
            <a:r>
              <a:rPr lang="en-US" sz="3400" dirty="0" smtClean="0"/>
              <a:t>And </a:t>
            </a:r>
            <a:r>
              <a:rPr lang="en-US" sz="3400" dirty="0"/>
              <a:t>more. . .</a:t>
            </a:r>
          </a:p>
        </p:txBody>
      </p:sp>
    </p:spTree>
    <p:extLst>
      <p:ext uri="{BB962C8B-B14F-4D97-AF65-F5344CB8AC3E}">
        <p14:creationId xmlns="" xmlns:p14="http://schemas.microsoft.com/office/powerpoint/2010/main" val="42943327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84632" y="9144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</a:t>
            </a:r>
            <a:r>
              <a:rPr lang="en-US" b="1" dirty="0" smtClean="0"/>
              <a:t>Connect Employee Onboarding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1524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0070C0"/>
                </a:solidFill>
                <a:latin typeface="Expressway Free" panose="02000506030000020004" pitchFamily="2" charset="0"/>
              </a:rPr>
              <a:t>i</a:t>
            </a:r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xpressway Free" panose="02000506030000020004" pitchFamily="2" charset="0"/>
              </a:rPr>
              <a:t>Recruit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Expressway Free" panose="02000506030000020004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600" y="304799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TM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791200" y="640080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www.irecruit-software.com</a:t>
            </a:r>
            <a:endParaRPr lang="en-US" sz="2000" dirty="0"/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4191000" y="1600200"/>
            <a:ext cx="4800600" cy="50006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400" dirty="0" smtClean="0"/>
              <a:t>Create a positive new hire experience with iConnect.</a:t>
            </a:r>
          </a:p>
          <a:p>
            <a:pPr marL="0" indent="0">
              <a:buNone/>
            </a:pPr>
            <a:r>
              <a:rPr lang="en-US" sz="3400" dirty="0" smtClean="0"/>
              <a:t>Manage </a:t>
            </a:r>
            <a:r>
              <a:rPr lang="en-US" sz="3400" dirty="0"/>
              <a:t>all </a:t>
            </a:r>
            <a:r>
              <a:rPr lang="en-US" sz="3400" dirty="0" smtClean="0"/>
              <a:t>new hire paperwork </a:t>
            </a:r>
            <a:r>
              <a:rPr lang="en-US" sz="3400" dirty="0"/>
              <a:t>online in the Secure Applicant Portal. </a:t>
            </a:r>
            <a:endParaRPr lang="en-US" sz="3400" dirty="0" smtClean="0"/>
          </a:p>
          <a:p>
            <a:pPr marL="0" indent="0">
              <a:buNone/>
            </a:pPr>
            <a:r>
              <a:rPr lang="en-US" sz="3400" dirty="0" smtClean="0"/>
              <a:t>iConnect </a:t>
            </a:r>
            <a:r>
              <a:rPr lang="en-US" sz="3400" dirty="0"/>
              <a:t>includes I9s, W4s, and State Tax Forms.</a:t>
            </a:r>
          </a:p>
        </p:txBody>
      </p:sp>
      <p:pic>
        <p:nvPicPr>
          <p:cNvPr id="8" name="Picture 2" descr="fw4_Page_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6734"/>
            <a:ext cx="3200400" cy="4141788"/>
          </a:xfrm>
          <a:prstGeom prst="rect">
            <a:avLst/>
          </a:prstGeom>
          <a:noFill/>
          <a:ln w="9525" algn="in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9" name="Picture 3" descr="I-9_Page_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37" y="2057400"/>
            <a:ext cx="3200400" cy="4140200"/>
          </a:xfrm>
          <a:prstGeom prst="rect">
            <a:avLst/>
          </a:prstGeom>
          <a:noFill/>
          <a:ln w="9525" algn="in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990600" y="6255940"/>
            <a:ext cx="2611437" cy="289719"/>
          </a:xfrm>
          <a:prstGeom prst="roundRect">
            <a:avLst>
              <a:gd name="adj" fmla="val 16667"/>
            </a:avLst>
          </a:prstGeom>
          <a:solidFill>
            <a:srgbClr val="339933"/>
          </a:solidFill>
          <a:ln w="127000" cmpd="dbl" algn="ctr">
            <a:solidFill>
              <a:srgbClr val="339933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Secure Electronic Signature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43720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84632" y="9144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Work Opportunity Tax Cred</a:t>
            </a:r>
            <a:r>
              <a:rPr lang="en-US" b="1" dirty="0" smtClean="0">
                <a:solidFill>
                  <a:srgbClr val="0070C0"/>
                </a:solidFill>
              </a:rPr>
              <a:t>i</a:t>
            </a:r>
            <a:r>
              <a:rPr lang="en-US" b="1" dirty="0" smtClean="0"/>
              <a:t>t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1524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0070C0"/>
                </a:solidFill>
                <a:latin typeface="Expressway Free" panose="02000506030000020004" pitchFamily="2" charset="0"/>
              </a:rPr>
              <a:t>i</a:t>
            </a:r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xpressway Free" panose="02000506030000020004" pitchFamily="2" charset="0"/>
              </a:rPr>
              <a:t>Recruit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Expressway Free" panose="02000506030000020004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600" y="304799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TM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791200" y="640080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www.irecruit-software.com</a:t>
            </a:r>
            <a:endParaRPr lang="en-US" sz="2000" dirty="0"/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3581400" y="1600200"/>
            <a:ext cx="5486400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WOTC, is </a:t>
            </a:r>
            <a:r>
              <a:rPr lang="en-US" dirty="0"/>
              <a:t>an incentive for employers </a:t>
            </a:r>
            <a:r>
              <a:rPr lang="en-US" dirty="0" smtClean="0"/>
              <a:t>that </a:t>
            </a:r>
            <a:r>
              <a:rPr lang="en-US" dirty="0"/>
              <a:t>hire </a:t>
            </a:r>
            <a:r>
              <a:rPr lang="en-US" dirty="0" smtClean="0"/>
              <a:t>veterans</a:t>
            </a:r>
            <a:r>
              <a:rPr lang="en-US" dirty="0"/>
              <a:t>, the disabled, ex-inmates, SNAP (food stamp) </a:t>
            </a:r>
            <a:r>
              <a:rPr lang="en-US" dirty="0" smtClean="0"/>
              <a:t>recipients </a:t>
            </a:r>
            <a:r>
              <a:rPr lang="en-US" dirty="0"/>
              <a:t>and individuals receiving Supplemental Security Income.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tax credit ranges </a:t>
            </a:r>
            <a:r>
              <a:rPr lang="en-US" dirty="0" smtClean="0"/>
              <a:t>from </a:t>
            </a:r>
            <a:r>
              <a:rPr lang="en-US" b="1" dirty="0" smtClean="0">
                <a:solidFill>
                  <a:srgbClr val="00B050"/>
                </a:solidFill>
              </a:rPr>
              <a:t>$</a:t>
            </a:r>
            <a:r>
              <a:rPr lang="en-US" b="1" dirty="0">
                <a:solidFill>
                  <a:srgbClr val="00B050"/>
                </a:solidFill>
              </a:rPr>
              <a:t>2,400 -$9,600 </a:t>
            </a:r>
            <a:r>
              <a:rPr lang="en-US" dirty="0"/>
              <a:t>depending on the eligibility category of each new hire.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79400" y="1905000"/>
            <a:ext cx="3200400" cy="3657600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79400" y="4444677"/>
            <a:ext cx="3200400" cy="400110"/>
          </a:xfrm>
          <a:prstGeom prst="rect">
            <a:avLst/>
          </a:prstGeom>
          <a:solidFill>
            <a:schemeClr val="tx1">
              <a:alpha val="53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10-15% of New Hires Qualify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7037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84632" y="9144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Benefits of </a:t>
            </a:r>
            <a:r>
              <a:rPr lang="en-US" b="1" dirty="0" smtClean="0">
                <a:solidFill>
                  <a:srgbClr val="0070C0"/>
                </a:solidFill>
              </a:rPr>
              <a:t>i</a:t>
            </a:r>
            <a:r>
              <a:rPr lang="en-US" b="1" dirty="0" smtClean="0"/>
              <a:t>Connect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1524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0070C0"/>
                </a:solidFill>
                <a:latin typeface="Expressway Free" panose="02000506030000020004" pitchFamily="2" charset="0"/>
              </a:rPr>
              <a:t>i</a:t>
            </a:r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xpressway Free" panose="02000506030000020004" pitchFamily="2" charset="0"/>
              </a:rPr>
              <a:t>Recruit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Expressway Free" panose="02000506030000020004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600" y="304799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TM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791200" y="640080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www.irecruit-software.com</a:t>
            </a:r>
            <a:endParaRPr lang="en-US" sz="2000" dirty="0"/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3733800" y="1600200"/>
            <a:ext cx="5334000" cy="4724400"/>
          </a:xfrm>
        </p:spPr>
        <p:txBody>
          <a:bodyPr>
            <a:noAutofit/>
          </a:bodyPr>
          <a:lstStyle/>
          <a:p>
            <a:r>
              <a:rPr lang="en-US" sz="3000" dirty="0"/>
              <a:t>Create custom new hire packages</a:t>
            </a:r>
          </a:p>
          <a:p>
            <a:r>
              <a:rPr lang="en-US" sz="3000" dirty="0"/>
              <a:t>Customize per position</a:t>
            </a:r>
          </a:p>
          <a:p>
            <a:r>
              <a:rPr lang="en-US" sz="3000" dirty="0"/>
              <a:t>Create a fantastic first impression to your new hires</a:t>
            </a:r>
          </a:p>
          <a:p>
            <a:r>
              <a:rPr lang="en-US" sz="3000" dirty="0"/>
              <a:t>Sign Documents Electronically</a:t>
            </a:r>
          </a:p>
          <a:p>
            <a:r>
              <a:rPr lang="en-US" sz="3000" dirty="0"/>
              <a:t>All documents are completely secure</a:t>
            </a:r>
          </a:p>
          <a:p>
            <a:r>
              <a:rPr lang="en-US" sz="3000" dirty="0"/>
              <a:t>Track status and send reminders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28800"/>
            <a:ext cx="3463990" cy="34639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229198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84632" y="9144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Immediate Return on Investment</a:t>
            </a:r>
            <a:r>
              <a:rPr lang="en-US" b="1" dirty="0" smtClean="0"/>
              <a:t>: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1524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0070C0"/>
                </a:solidFill>
                <a:latin typeface="Expressway Free" panose="02000506030000020004" pitchFamily="2" charset="0"/>
              </a:rPr>
              <a:t>i</a:t>
            </a:r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xpressway Free" panose="02000506030000020004" pitchFamily="2" charset="0"/>
              </a:rPr>
              <a:t>Recruit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Expressway Free" panose="02000506030000020004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600" y="304799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TM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791200" y="640080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www.irecruit-software.com</a:t>
            </a:r>
            <a:endParaRPr lang="en-US" sz="2000" dirty="0"/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3733800" y="1600200"/>
            <a:ext cx="5334000" cy="4724400"/>
          </a:xfrm>
        </p:spPr>
        <p:txBody>
          <a:bodyPr>
            <a:noAutofit/>
          </a:bodyPr>
          <a:lstStyle/>
          <a:p>
            <a:r>
              <a:rPr lang="en-US" dirty="0"/>
              <a:t>iConnect saves both time and money on your new hire process.</a:t>
            </a:r>
          </a:p>
          <a:p>
            <a:r>
              <a:rPr lang="en-US" dirty="0"/>
              <a:t>Reduced Administrative Costs</a:t>
            </a:r>
          </a:p>
          <a:p>
            <a:r>
              <a:rPr lang="en-US" dirty="0"/>
              <a:t>Reduce Time Spent on Manual Processes</a:t>
            </a:r>
          </a:p>
          <a:p>
            <a:r>
              <a:rPr lang="en-US" dirty="0"/>
              <a:t>Focus on Productivity</a:t>
            </a:r>
          </a:p>
          <a:p>
            <a:r>
              <a:rPr lang="en-US" dirty="0"/>
              <a:t>Employee Engagement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" y="1828800"/>
            <a:ext cx="3386667" cy="2743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05381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84632" y="9144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</a:t>
            </a:r>
            <a:r>
              <a:rPr lang="en-US" b="1" dirty="0" smtClean="0"/>
              <a:t>Connect Workflow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1524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0070C0"/>
                </a:solidFill>
                <a:latin typeface="Expressway Free" panose="02000506030000020004" pitchFamily="2" charset="0"/>
              </a:rPr>
              <a:t>i</a:t>
            </a:r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xpressway Free" panose="02000506030000020004" pitchFamily="2" charset="0"/>
              </a:rPr>
              <a:t>Recruit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Expressway Free" panose="02000506030000020004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600" y="304799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TM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791200" y="640080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www.irecruit-software.com</a:t>
            </a:r>
            <a:endParaRPr lang="en-US" sz="2000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="" xmlns:p14="http://schemas.microsoft.com/office/powerpoint/2010/main" val="1223826207"/>
              </p:ext>
            </p:extLst>
          </p:nvPr>
        </p:nvGraphicFramePr>
        <p:xfrm>
          <a:off x="990600" y="1676400"/>
          <a:ext cx="7315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733800" y="320040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srgbClr val="0070C0"/>
                </a:solidFill>
                <a:latin typeface="Expressway Free" panose="02000506030000020004" pitchFamily="2" charset="0"/>
              </a:rPr>
              <a:t>i</a:t>
            </a:r>
            <a:r>
              <a:rPr lang="en-US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Expressway Free" panose="02000506030000020004" pitchFamily="2" charset="0"/>
              </a:rPr>
              <a:t>Connect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  <a:latin typeface="Expressway Free" panose="02000506030000020004" pitchFamily="2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495800" y="4495800"/>
            <a:ext cx="380999" cy="337891"/>
          </a:xfrm>
          <a:prstGeom prst="rightArrow">
            <a:avLst>
              <a:gd name="adj1" fmla="val 60000"/>
              <a:gd name="adj2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sp>
    </p:spTree>
    <p:extLst>
      <p:ext uri="{BB962C8B-B14F-4D97-AF65-F5344CB8AC3E}">
        <p14:creationId xmlns="" xmlns:p14="http://schemas.microsoft.com/office/powerpoint/2010/main" val="3599500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D817899-88BF-4D44-8B4C-C1D1628CEE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B03F687-2E02-40FF-9083-3C9CE341F8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4387283D-5BA9-4CDA-8B4E-897827CA6C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16BBD8FC-7F30-49B7-B6DD-1092B49771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88F42B6-B844-48D4-9688-81242F375E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4F7A5276-D7B1-4F52-AD57-76BED00C2D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49C37E8C-1153-4A2F-8752-556CD1F3BA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27877A3F-AF2E-4121-A54E-383426DFD4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31E3E95-8890-4180-88EA-23EA7DB736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1A7735E4-4116-437C-94FE-4B8F332E34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838200"/>
            <a:ext cx="9144000" cy="5632311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0" dirty="0" smtClean="0">
                <a:solidFill>
                  <a:schemeClr val="bg1"/>
                </a:solidFill>
                <a:latin typeface="Expressway Free" panose="02000506030000020004" pitchFamily="2" charset="0"/>
              </a:rPr>
              <a:t>iRecruit</a:t>
            </a: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Expressway Free" panose="02000506030000020004" pitchFamily="2" charset="0"/>
              </a:rPr>
              <a:t>Contact Linzi Strong for pricing</a:t>
            </a: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Expressway Free" panose="02000506030000020004" pitchFamily="2" charset="0"/>
              </a:rPr>
              <a:t>lstrong@iRecruit-Software.com</a:t>
            </a: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Expressway Free" panose="02000506030000020004" pitchFamily="2" charset="0"/>
              </a:rPr>
              <a:t>1-800-571-9099</a:t>
            </a:r>
          </a:p>
          <a:p>
            <a:pPr algn="ctr"/>
            <a:endParaRPr lang="en-US" sz="12000" dirty="0">
              <a:solidFill>
                <a:schemeClr val="bg1"/>
              </a:solidFill>
              <a:latin typeface="Expressway Free" panose="02000506030000020004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172200"/>
            <a:ext cx="9144000" cy="707886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www.iRecruit-Software.com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69102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4472</TotalTime>
  <Words>296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iRecruit     7 New iConnect Components</vt:lpstr>
      <vt:lpstr>New iConnect Internal Forms Creation</vt:lpstr>
      <vt:lpstr>iConnect Employee Onboarding</vt:lpstr>
      <vt:lpstr>Work Opportunity Tax Credit</vt:lpstr>
      <vt:lpstr>Benefits of iConnect</vt:lpstr>
      <vt:lpstr>Immediate Return on Investment:</vt:lpstr>
      <vt:lpstr>iConnect Workflow</vt:lpstr>
      <vt:lpstr>Slide 9</vt:lpstr>
    </vt:vector>
  </TitlesOfParts>
  <Company>CMS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Linzi Strong</dc:creator>
  <cp:lastModifiedBy>Brian Kelly</cp:lastModifiedBy>
  <cp:revision>163</cp:revision>
  <dcterms:created xsi:type="dcterms:W3CDTF">2013-01-10T20:08:22Z</dcterms:created>
  <dcterms:modified xsi:type="dcterms:W3CDTF">2014-03-06T14:07:39Z</dcterms:modified>
</cp:coreProperties>
</file>